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reptunghi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ubstituent conținut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conținut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ubstituent conținut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6" name="Substituent conținut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u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reptunghi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Dreptunghi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reptunghi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Dreptunghi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ubstituent conținut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drep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0ED66CF-6EDC-4BDE-90CB-C64F259BDF0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4467D-BAAA-47C4-A312-88830DAE5E7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 smtClean="0"/>
              <a:t>Operatorii </a:t>
            </a:r>
            <a:r>
              <a:rPr lang="ro-RO" b="1" dirty="0"/>
              <a:t>UNION</a:t>
            </a:r>
            <a:r>
              <a:rPr lang="ro-RO" b="1" dirty="0" smtClean="0"/>
              <a:t>, </a:t>
            </a:r>
            <a:r>
              <a:rPr lang="ro-RO" b="1" dirty="0"/>
              <a:t>INTERSECT</a:t>
            </a:r>
            <a:r>
              <a:rPr lang="ro-RO" b="1" dirty="0" smtClean="0"/>
              <a:t>, </a:t>
            </a:r>
            <a:r>
              <a:rPr lang="ro-RO" b="1" dirty="0"/>
              <a:t>MINUS</a:t>
            </a:r>
            <a:r>
              <a:rPr lang="ro-RO" b="1" dirty="0" smtClean="0"/>
              <a:t/>
            </a:r>
            <a:br>
              <a:rPr lang="ro-RO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Sintaxa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Operatorii</a:t>
            </a:r>
            <a:r>
              <a:rPr lang="en-US" dirty="0" smtClean="0"/>
              <a:t> permit </a:t>
            </a:r>
            <a:r>
              <a:rPr lang="en-US" dirty="0" err="1" smtClean="0"/>
              <a:t>obtinerea</a:t>
            </a:r>
            <a:r>
              <a:rPr lang="en-US" dirty="0" smtClean="0"/>
              <a:t>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ro-RO" dirty="0" err="1" smtClean="0"/>
              <a:t>nterogar</a:t>
            </a:r>
            <a:r>
              <a:rPr lang="en-US" dirty="0" err="1" smtClean="0"/>
              <a:t>i</a:t>
            </a:r>
            <a:r>
              <a:rPr lang="ro-RO" dirty="0" smtClean="0"/>
              <a:t> a mai multor tabele combin</a:t>
            </a:r>
            <a:r>
              <a:rPr lang="en-US" dirty="0" smtClean="0"/>
              <a:t>and</a:t>
            </a:r>
            <a:r>
              <a:rPr lang="ro-RO" dirty="0" smtClean="0"/>
              <a:t> rezultatele a două sau mai multe interogări independente una de cealaltă.</a:t>
            </a:r>
            <a:endParaRPr lang="it-IT" dirty="0" smtClean="0"/>
          </a:p>
          <a:p>
            <a:r>
              <a:rPr lang="it-IT" dirty="0" smtClean="0"/>
              <a:t>Sintaxa folosirii acestor operatori este </a:t>
            </a:r>
          </a:p>
          <a:p>
            <a:pPr>
              <a:buNone/>
            </a:pPr>
            <a:r>
              <a:rPr lang="it-IT" b="1" dirty="0" smtClean="0"/>
              <a:t>	</a:t>
            </a:r>
            <a:r>
              <a:rPr lang="it-IT" b="1" dirty="0" smtClean="0">
                <a:solidFill>
                  <a:srgbClr val="FF0000"/>
                </a:solidFill>
              </a:rPr>
              <a:t>interogare </a:t>
            </a:r>
            <a:r>
              <a:rPr lang="it-IT" b="1" dirty="0">
                <a:solidFill>
                  <a:srgbClr val="FF0000"/>
                </a:solidFill>
              </a:rPr>
              <a:t>operator </a:t>
            </a:r>
            <a:r>
              <a:rPr lang="it-IT" b="1" dirty="0" smtClean="0">
                <a:solidFill>
                  <a:srgbClr val="FF0000"/>
                </a:solidFill>
              </a:rPr>
              <a:t>interogare</a:t>
            </a:r>
          </a:p>
          <a:p>
            <a:pPr>
              <a:buNone/>
            </a:pPr>
            <a:r>
              <a:rPr lang="it-IT" b="1" dirty="0" smtClean="0"/>
              <a:t>Unde 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operator</a:t>
            </a:r>
            <a:r>
              <a:rPr lang="it-IT" b="1" dirty="0" smtClean="0"/>
              <a:t> poate fi:</a:t>
            </a:r>
          </a:p>
          <a:p>
            <a:r>
              <a:rPr lang="vi-VN" b="1" dirty="0"/>
              <a:t>UNION</a:t>
            </a:r>
            <a:r>
              <a:rPr lang="vi-VN" dirty="0" smtClean="0"/>
              <a:t> </a:t>
            </a:r>
            <a:r>
              <a:rPr lang="vi-VN" b="1" dirty="0"/>
              <a:t>ALL</a:t>
            </a:r>
            <a:r>
              <a:rPr lang="vi-VN" dirty="0" smtClean="0"/>
              <a:t> – returnează toate liniile returnate de de interogările pe care le leagă, inclusiv duplicatele (dacă cele două subinterogări returnează amând</a:t>
            </a:r>
            <a:r>
              <a:rPr lang="en-US" dirty="0" smtClean="0"/>
              <a:t>o</a:t>
            </a:r>
            <a:r>
              <a:rPr lang="vi-VN" dirty="0" smtClean="0"/>
              <a:t>ua o aceeaşi linie, acest operator le va include pe ambele în rezultat)</a:t>
            </a:r>
          </a:p>
          <a:p>
            <a:r>
              <a:rPr lang="vi-VN" b="1" dirty="0"/>
              <a:t>UNION</a:t>
            </a:r>
            <a:r>
              <a:rPr lang="vi-VN" dirty="0" smtClean="0"/>
              <a:t> – asemănător cu operatorul anterior însă sunt eliminate duplicatele</a:t>
            </a:r>
          </a:p>
          <a:p>
            <a:r>
              <a:rPr lang="vi-VN" b="1" dirty="0"/>
              <a:t>INTERSECT</a:t>
            </a:r>
            <a:r>
              <a:rPr lang="vi-VN" dirty="0" smtClean="0"/>
              <a:t> – afişează liniile returnate de ambele interogări</a:t>
            </a:r>
          </a:p>
          <a:p>
            <a:r>
              <a:rPr lang="vi-VN" b="1" dirty="0"/>
              <a:t>MINUS</a:t>
            </a:r>
            <a:r>
              <a:rPr lang="vi-VN" dirty="0" smtClean="0"/>
              <a:t> – returnează liniile care sunt returnate de prima interogare dar nu sunt returnate şi de a doua interogare.</a:t>
            </a:r>
          </a:p>
          <a:p>
            <a:r>
              <a:rPr lang="vi-VN" b="1" dirty="0" smtClean="0">
                <a:solidFill>
                  <a:srgbClr val="FF0000"/>
                </a:solidFill>
              </a:rPr>
              <a:t>Atenţie!</a:t>
            </a:r>
            <a:r>
              <a:rPr lang="vi-VN" dirty="0" smtClean="0">
                <a:solidFill>
                  <a:srgbClr val="FF0000"/>
                </a:solidFill>
              </a:rPr>
              <a:t> Numărul de coloane şi tipul coloanelor returnate de cele două nterogări trebuie să fie acela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vi-VN" dirty="0" smtClean="0">
                <a:solidFill>
                  <a:srgbClr val="FF0000"/>
                </a:solidFill>
              </a:rPr>
              <a:t>i, chiar dacă au alt nume. </a:t>
            </a:r>
          </a:p>
          <a:p>
            <a:pPr>
              <a:buNone/>
            </a:pPr>
            <a:endParaRPr lang="it-IT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</a:t>
            </a:r>
            <a:r>
              <a:rPr lang="en-US" dirty="0" err="1" smtClean="0"/>
              <a:t>vs</a:t>
            </a:r>
            <a:r>
              <a:rPr lang="en-US" dirty="0" smtClean="0"/>
              <a:t> Union All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23045" r="52485" b="12241"/>
          <a:stretch>
            <a:fillRect/>
          </a:stretch>
        </p:blipFill>
        <p:spPr bwMode="auto">
          <a:xfrm>
            <a:off x="1714480" y="1428736"/>
            <a:ext cx="564360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Intersect </a:t>
            </a:r>
            <a:r>
              <a:rPr lang="en-US" dirty="0" err="1" smtClean="0"/>
              <a:t>vs</a:t>
            </a:r>
            <a:r>
              <a:rPr lang="en-US" dirty="0" smtClean="0"/>
              <a:t> Minus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53034" r="51263" b="16976"/>
          <a:stretch>
            <a:fillRect/>
          </a:stretch>
        </p:blipFill>
        <p:spPr bwMode="auto">
          <a:xfrm>
            <a:off x="1857356" y="3143248"/>
            <a:ext cx="507921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t="23045" r="52485" b="58222"/>
          <a:stretch>
            <a:fillRect/>
          </a:stretch>
        </p:blipFill>
        <p:spPr bwMode="auto">
          <a:xfrm>
            <a:off x="1714480" y="1428736"/>
            <a:ext cx="564360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/>
              <a:t>SELECT </a:t>
            </a:r>
            <a:r>
              <a:rPr lang="en-US" dirty="0" err="1"/>
              <a:t>location_id</a:t>
            </a:r>
            <a:r>
              <a:rPr lang="en-US" dirty="0"/>
              <a:t>, </a:t>
            </a:r>
            <a:r>
              <a:rPr lang="en-US" dirty="0" err="1"/>
              <a:t>department_name</a:t>
            </a:r>
            <a:r>
              <a:rPr lang="en-US" dirty="0"/>
              <a:t> "Department", </a:t>
            </a:r>
            <a:r>
              <a:rPr lang="en-US" b="1" dirty="0"/>
              <a:t>TO_CHAR(NULL) "Warehouse"</a:t>
            </a:r>
          </a:p>
          <a:p>
            <a:pPr>
              <a:buNone/>
            </a:pPr>
            <a:r>
              <a:rPr lang="en-US" dirty="0"/>
              <a:t>FROM departments </a:t>
            </a:r>
          </a:p>
          <a:p>
            <a:pPr>
              <a:buNone/>
            </a:pPr>
            <a:r>
              <a:rPr lang="en-US" dirty="0"/>
              <a:t>UNION </a:t>
            </a:r>
          </a:p>
          <a:p>
            <a:pPr>
              <a:buNone/>
            </a:pPr>
            <a:r>
              <a:rPr lang="en-US" dirty="0"/>
              <a:t>SELECT </a:t>
            </a:r>
            <a:r>
              <a:rPr lang="en-US" dirty="0" err="1"/>
              <a:t>location_id</a:t>
            </a:r>
            <a:r>
              <a:rPr lang="en-US" dirty="0"/>
              <a:t>, </a:t>
            </a:r>
            <a:r>
              <a:rPr lang="en-US" b="1" dirty="0"/>
              <a:t>TO_CHAR(NULL) "Department", </a:t>
            </a:r>
            <a:r>
              <a:rPr lang="en-US" b="1" dirty="0" err="1"/>
              <a:t>warehouse_name</a:t>
            </a:r>
            <a:r>
              <a:rPr lang="en-US" b="1" dirty="0"/>
              <a:t> </a:t>
            </a:r>
          </a:p>
          <a:p>
            <a:pPr>
              <a:buNone/>
            </a:pPr>
            <a:r>
              <a:rPr lang="en-US" dirty="0" smtClean="0"/>
              <a:t>FROM </a:t>
            </a:r>
            <a:r>
              <a:rPr lang="en-US" dirty="0"/>
              <a:t>warehouses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!S-au </a:t>
            </a:r>
            <a:r>
              <a:rPr lang="en-US" dirty="0" err="1" smtClean="0"/>
              <a:t>creat</a:t>
            </a:r>
            <a:r>
              <a:rPr lang="en-US" dirty="0" smtClean="0"/>
              <a:t> </a:t>
            </a:r>
            <a:r>
              <a:rPr lang="en-US" dirty="0" err="1" smtClean="0"/>
              <a:t>noi</a:t>
            </a:r>
            <a:r>
              <a:rPr lang="en-US" dirty="0" smtClean="0"/>
              <a:t> </a:t>
            </a:r>
            <a:r>
              <a:rPr lang="en-US" dirty="0" err="1" smtClean="0"/>
              <a:t>coloane</a:t>
            </a:r>
            <a:r>
              <a:rPr lang="en-US" dirty="0" smtClean="0"/>
              <a:t> care </a:t>
            </a:r>
            <a:r>
              <a:rPr lang="en-US" dirty="0" err="1" smtClean="0"/>
              <a:t>includ</a:t>
            </a:r>
            <a:r>
              <a:rPr lang="en-US" dirty="0" smtClean="0"/>
              <a:t> </a:t>
            </a:r>
            <a:r>
              <a:rPr lang="en-US" dirty="0"/>
              <a:t>NULL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trebuie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contina</a:t>
            </a:r>
            <a:r>
              <a:rPr lang="en-US" dirty="0" smtClean="0"/>
              <a:t> </a:t>
            </a:r>
            <a:r>
              <a:rPr lang="en-US" dirty="0" err="1" smtClean="0"/>
              <a:t>aliasuri</a:t>
            </a:r>
            <a:r>
              <a:rPr lang="en-US" dirty="0" smtClean="0"/>
              <a:t> </a:t>
            </a:r>
            <a:r>
              <a:rPr lang="en-US" dirty="0" err="1" smtClean="0"/>
              <a:t>potrivite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tipuri</a:t>
            </a:r>
            <a:r>
              <a:rPr lang="en-US" dirty="0" smtClean="0"/>
              <a:t> de date </a:t>
            </a:r>
            <a:r>
              <a:rPr lang="en-US" dirty="0" err="1" smtClean="0"/>
              <a:t>corespunzatoare</a:t>
            </a:r>
            <a:r>
              <a:rPr lang="en-US" dirty="0" smtClean="0"/>
              <a:t> </a:t>
            </a:r>
            <a:r>
              <a:rPr lang="en-US" dirty="0" err="1" smtClean="0"/>
              <a:t>utilizand</a:t>
            </a:r>
            <a:r>
              <a:rPr lang="en-US" dirty="0" smtClean="0"/>
              <a:t> </a:t>
            </a:r>
            <a:r>
              <a:rPr lang="en-US" dirty="0" err="1" smtClean="0"/>
              <a:t>functii</a:t>
            </a:r>
            <a:r>
              <a:rPr lang="en-US" dirty="0" smtClean="0"/>
              <a:t> </a:t>
            </a:r>
            <a:r>
              <a:rPr lang="en-US" dirty="0"/>
              <a:t>TO_CHAR, TO_DATE or TO_NUMBER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b="1" dirty="0" smtClean="0"/>
              <a:t>Funcţii de grup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</a:t>
            </a:r>
            <a:r>
              <a:rPr lang="ro-RO" dirty="0" smtClean="0"/>
              <a:t>turnează o singură valoare pentru un </a:t>
            </a:r>
            <a:r>
              <a:rPr lang="ro-RO" b="1" dirty="0" smtClean="0"/>
              <a:t>grup sau set</a:t>
            </a:r>
            <a:r>
              <a:rPr lang="ro-RO" dirty="0" smtClean="0"/>
              <a:t> de linii dintr-un tabel. </a:t>
            </a:r>
            <a:endParaRPr lang="en-US" dirty="0" smtClean="0"/>
          </a:p>
          <a:p>
            <a:r>
              <a:rPr lang="ro-RO" b="1" dirty="0"/>
              <a:t>COUNT(x) </a:t>
            </a:r>
            <a:r>
              <a:rPr lang="ro-RO" dirty="0"/>
              <a:t>– determină numărul de valori ale lui </a:t>
            </a:r>
            <a:r>
              <a:rPr lang="ro-RO" b="1" dirty="0"/>
              <a:t>x</a:t>
            </a:r>
            <a:r>
              <a:rPr lang="ro-RO" dirty="0"/>
              <a:t>. Funcţia, ca de altfel toate funcţiile de grup ignoră câmpurile completate cu </a:t>
            </a:r>
            <a:r>
              <a:rPr lang="ro-RO" b="1" dirty="0"/>
              <a:t>NULL</a:t>
            </a:r>
            <a:r>
              <a:rPr lang="ro-RO" dirty="0"/>
              <a:t>, adică va număra doar valorile nenule ale lui x</a:t>
            </a:r>
            <a:r>
              <a:rPr lang="ro-RO" dirty="0" smtClean="0"/>
              <a:t>.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count(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from employees</a:t>
            </a:r>
          </a:p>
          <a:p>
            <a:r>
              <a:rPr lang="ro-RO" dirty="0" smtClean="0"/>
              <a:t>Funcţia </a:t>
            </a:r>
            <a:r>
              <a:rPr lang="ro-RO" b="1" dirty="0"/>
              <a:t>COUNT</a:t>
            </a:r>
            <a:r>
              <a:rPr lang="ro-RO" dirty="0" smtClean="0"/>
              <a:t> poate fi folosită în combinaţie cu clauza </a:t>
            </a:r>
            <a:r>
              <a:rPr lang="ro-RO" b="1" dirty="0"/>
              <a:t>DISTINCT</a:t>
            </a:r>
            <a:r>
              <a:rPr lang="ro-RO" dirty="0" smtClean="0"/>
              <a:t>, pentru a număra doar valorile distincte dintr-un domeniu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count(distinct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from employees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b="1" dirty="0"/>
              <a:t>MAX(x) </a:t>
            </a:r>
            <a:r>
              <a:rPr lang="ro-RO" dirty="0"/>
              <a:t>– determină valoarea maximă a valorilor expresiei </a:t>
            </a:r>
            <a:r>
              <a:rPr lang="ro-RO" b="1" dirty="0"/>
              <a:t>x</a:t>
            </a:r>
            <a:r>
              <a:rPr lang="ro-RO" dirty="0" smtClean="0"/>
              <a:t>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Determinati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valoarea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salariului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maxim din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tabelul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employees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Determinati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valoarea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salariului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maxim din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tabelul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employees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pentru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angajatii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departamentul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50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vi-VN" b="1" dirty="0"/>
              <a:t>MIN(x) </a:t>
            </a:r>
            <a:r>
              <a:rPr lang="vi-VN" dirty="0"/>
              <a:t>– determină valoarea minimă a valorilor expresiei </a:t>
            </a:r>
            <a:r>
              <a:rPr lang="vi-VN" b="1" dirty="0"/>
              <a:t>x</a:t>
            </a:r>
            <a:r>
              <a:rPr lang="vi-VN" dirty="0"/>
              <a:t>.</a:t>
            </a:r>
          </a:p>
          <a:p>
            <a:r>
              <a:rPr lang="vi-VN" b="1" dirty="0" smtClean="0"/>
              <a:t>SUM(x</a:t>
            </a:r>
            <a:r>
              <a:rPr lang="vi-VN" b="1" dirty="0"/>
              <a:t>) </a:t>
            </a:r>
            <a:r>
              <a:rPr lang="vi-VN" dirty="0"/>
              <a:t>– determină suma valorilor expresiei </a:t>
            </a:r>
            <a:r>
              <a:rPr lang="vi-VN" b="1" dirty="0"/>
              <a:t>x</a:t>
            </a:r>
            <a:r>
              <a:rPr lang="vi-VN" dirty="0" smtClean="0"/>
              <a:t>.</a:t>
            </a:r>
            <a:endParaRPr lang="en-US" dirty="0" smtClean="0"/>
          </a:p>
          <a:p>
            <a:r>
              <a:rPr lang="ro-RO" b="1" dirty="0"/>
              <a:t>AVG(x) </a:t>
            </a:r>
            <a:r>
              <a:rPr lang="ro-RO" dirty="0"/>
              <a:t>– determină media valorilor expresiei </a:t>
            </a:r>
            <a:r>
              <a:rPr lang="ro-RO" b="1" dirty="0"/>
              <a:t>x</a:t>
            </a:r>
            <a:endParaRPr lang="vi-VN" dirty="0" smtClean="0"/>
          </a:p>
          <a:p>
            <a:r>
              <a:rPr lang="vi-VN" b="1" dirty="0"/>
              <a:t>STDEV(x) </a:t>
            </a:r>
            <a:r>
              <a:rPr lang="vi-VN" dirty="0"/>
              <a:t>– funcţie statistică definită ca fiind abaterea pătratică a expresiei date. Cu cât valoarea funcţiei este mai mică cu atât valorile expresiei </a:t>
            </a:r>
            <a:r>
              <a:rPr lang="vi-VN" b="1" dirty="0"/>
              <a:t>x</a:t>
            </a:r>
            <a:r>
              <a:rPr lang="vi-VN" dirty="0"/>
              <a:t> sunt mai apropiate de medie.</a:t>
            </a:r>
            <a:endParaRPr lang="vi-VN" dirty="0" smtClean="0"/>
          </a:p>
          <a:p>
            <a:r>
              <a:rPr lang="vi-VN" b="1" dirty="0" smtClean="0"/>
              <a:t>VARIANCE(x</a:t>
            </a:r>
            <a:r>
              <a:rPr lang="vi-VN" b="1" dirty="0"/>
              <a:t>) </a:t>
            </a:r>
            <a:r>
              <a:rPr lang="vi-VN" dirty="0"/>
              <a:t>– este o funcţie statistică care calculează dispersia expresiei </a:t>
            </a:r>
            <a:r>
              <a:rPr lang="vi-VN" b="1" dirty="0"/>
              <a:t>x</a:t>
            </a:r>
            <a:r>
              <a:rPr lang="vi-VN" dirty="0"/>
              <a:t>. Se defineşte ca pătratul abaterii medii pătratice.</a:t>
            </a:r>
            <a:endParaRPr lang="vi-V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Restrictii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vi-VN" sz="3400" dirty="0">
                <a:solidFill>
                  <a:srgbClr val="FF0000"/>
                </a:solidFill>
              </a:rPr>
              <a:t>Funcţiile </a:t>
            </a:r>
            <a:r>
              <a:rPr lang="vi-VN" sz="3400" b="1" dirty="0">
                <a:solidFill>
                  <a:srgbClr val="FF0000"/>
                </a:solidFill>
              </a:rPr>
              <a:t>COUNT</a:t>
            </a:r>
            <a:r>
              <a:rPr lang="vi-VN" sz="3400" dirty="0">
                <a:solidFill>
                  <a:srgbClr val="FF0000"/>
                </a:solidFill>
              </a:rPr>
              <a:t>, </a:t>
            </a:r>
            <a:r>
              <a:rPr lang="vi-VN" sz="3400" b="1" dirty="0">
                <a:solidFill>
                  <a:srgbClr val="FF0000"/>
                </a:solidFill>
              </a:rPr>
              <a:t>MIN</a:t>
            </a:r>
            <a:r>
              <a:rPr lang="vi-VN" sz="3400" dirty="0">
                <a:solidFill>
                  <a:srgbClr val="FF0000"/>
                </a:solidFill>
              </a:rPr>
              <a:t>, </a:t>
            </a:r>
            <a:r>
              <a:rPr lang="vi-VN" sz="3400" b="1" dirty="0">
                <a:solidFill>
                  <a:srgbClr val="FF0000"/>
                </a:solidFill>
              </a:rPr>
              <a:t>MAX</a:t>
            </a:r>
            <a:r>
              <a:rPr lang="vi-VN" sz="3400" dirty="0">
                <a:solidFill>
                  <a:srgbClr val="FF0000"/>
                </a:solidFill>
              </a:rPr>
              <a:t> pot fi aplicate şi </a:t>
            </a:r>
            <a:r>
              <a:rPr lang="vi-VN" sz="3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datelor de tip şir de caractere sau dată </a:t>
            </a:r>
            <a:r>
              <a:rPr lang="vi-VN" sz="3400" dirty="0">
                <a:solidFill>
                  <a:srgbClr val="FF0000"/>
                </a:solidFill>
              </a:rPr>
              <a:t>calendaristice</a:t>
            </a:r>
            <a:r>
              <a:rPr lang="vi-VN" dirty="0"/>
              <a:t>, celelalte funcţii fiind aplicabile doar valorilor numerice.</a:t>
            </a:r>
            <a:endParaRPr lang="vi-VN" dirty="0" smtClean="0"/>
          </a:p>
          <a:p>
            <a:r>
              <a:rPr lang="vi-VN" dirty="0" smtClean="0"/>
              <a:t>De exemplu comanda următoare va afişa data celei mai vechi angajări, data celei mai recente angajări, numărul de date de angajare, şi numărul de date distincte de angajare din tabela </a:t>
            </a:r>
            <a:r>
              <a:rPr lang="vi-VN" b="1" dirty="0"/>
              <a:t>employees</a:t>
            </a:r>
            <a:r>
              <a:rPr lang="vi-VN" dirty="0" smtClean="0"/>
              <a:t>:</a:t>
            </a:r>
            <a:endParaRPr lang="en-US" dirty="0" smtClean="0"/>
          </a:p>
          <a:p>
            <a:pPr>
              <a:buNone/>
            </a:pPr>
            <a:endParaRPr lang="vi-VN" dirty="0" smtClean="0"/>
          </a:p>
          <a:p>
            <a:pPr>
              <a:buNone/>
            </a:pPr>
            <a:r>
              <a:rPr lang="vi-VN" sz="2800" b="1" dirty="0"/>
              <a:t>select min(hire_date), max(hire_date), </a:t>
            </a:r>
            <a:endParaRPr lang="vi-VN" sz="2800" dirty="0" smtClean="0"/>
          </a:p>
          <a:p>
            <a:pPr>
              <a:buNone/>
            </a:pPr>
            <a:r>
              <a:rPr lang="vi-VN" sz="2800" b="1" dirty="0"/>
              <a:t>       count(distinct hire_date), count(hire_date)</a:t>
            </a:r>
            <a:endParaRPr lang="vi-VN" sz="2800" dirty="0" smtClean="0"/>
          </a:p>
          <a:p>
            <a:pPr>
              <a:buNone/>
            </a:pPr>
            <a:r>
              <a:rPr lang="vi-VN" sz="2800" b="1" dirty="0"/>
              <a:t>from </a:t>
            </a:r>
            <a:r>
              <a:rPr lang="vi-VN" sz="2800" b="1" dirty="0" smtClean="0"/>
              <a:t>employees</a:t>
            </a: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2.	</a:t>
            </a:r>
            <a:r>
              <a:rPr lang="en-US" sz="3400" b="1" dirty="0" err="1" smtClean="0">
                <a:solidFill>
                  <a:srgbClr val="FF0000"/>
                </a:solidFill>
              </a:rPr>
              <a:t>Functiile</a:t>
            </a:r>
            <a:r>
              <a:rPr lang="en-US" sz="3400" b="1" dirty="0" smtClean="0">
                <a:solidFill>
                  <a:srgbClr val="FF0000"/>
                </a:solidFill>
              </a:rPr>
              <a:t> de </a:t>
            </a:r>
            <a:r>
              <a:rPr lang="en-US" sz="3400" b="1" dirty="0" err="1" smtClean="0">
                <a:solidFill>
                  <a:srgbClr val="FF0000"/>
                </a:solidFill>
              </a:rPr>
              <a:t>grup</a:t>
            </a:r>
            <a:r>
              <a:rPr lang="en-US" sz="3400" b="1" dirty="0" smtClean="0">
                <a:solidFill>
                  <a:srgbClr val="FF0000"/>
                </a:solidFill>
              </a:rPr>
              <a:t> nu pot </a:t>
            </a:r>
            <a:r>
              <a:rPr lang="en-US" sz="3400" b="1" dirty="0" err="1" smtClean="0">
                <a:solidFill>
                  <a:srgbClr val="FF0000"/>
                </a:solidFill>
              </a:rPr>
              <a:t>fi</a:t>
            </a:r>
            <a:r>
              <a:rPr lang="en-US" sz="3400" b="1" dirty="0" smtClean="0">
                <a:solidFill>
                  <a:srgbClr val="FF0000"/>
                </a:solidFill>
              </a:rPr>
              <a:t> </a:t>
            </a:r>
            <a:r>
              <a:rPr lang="en-US" sz="3400" b="1" dirty="0" err="1" smtClean="0">
                <a:solidFill>
                  <a:srgbClr val="FF0000"/>
                </a:solidFill>
              </a:rPr>
              <a:t>folosite</a:t>
            </a:r>
            <a:r>
              <a:rPr lang="en-US" sz="3400" b="1" dirty="0" smtClean="0">
                <a:solidFill>
                  <a:srgbClr val="FF0000"/>
                </a:solidFill>
              </a:rPr>
              <a:t> in </a:t>
            </a:r>
            <a:r>
              <a:rPr lang="en-US" sz="3400" b="1" dirty="0" err="1" smtClean="0">
                <a:solidFill>
                  <a:srgbClr val="FF0000"/>
                </a:solidFill>
              </a:rPr>
              <a:t>clauza</a:t>
            </a:r>
            <a:r>
              <a:rPr lang="en-US" sz="3400" b="1" dirty="0" smtClean="0">
                <a:solidFill>
                  <a:srgbClr val="FF0000"/>
                </a:solidFill>
              </a:rPr>
              <a:t> where</a:t>
            </a:r>
            <a:endParaRPr lang="vi-VN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/>
              <a:t>SELECT </a:t>
            </a:r>
            <a:r>
              <a:rPr lang="en-US" b="1" dirty="0" err="1"/>
              <a:t>type_code</a:t>
            </a:r>
            <a:endParaRPr lang="en-US" b="1" dirty="0"/>
          </a:p>
          <a:p>
            <a:pPr>
              <a:buNone/>
            </a:pPr>
            <a:r>
              <a:rPr lang="en-US" b="1" dirty="0"/>
              <a:t>FROM </a:t>
            </a:r>
            <a:r>
              <a:rPr lang="en-US" b="1" dirty="0" err="1"/>
              <a:t>d_songs</a:t>
            </a:r>
            <a:r>
              <a:rPr lang="en-US" b="1" dirty="0"/>
              <a:t> </a:t>
            </a:r>
          </a:p>
          <a:p>
            <a:pPr>
              <a:buNone/>
            </a:pPr>
            <a:r>
              <a:rPr lang="en-US" b="1" dirty="0"/>
              <a:t>WHERE SUM(duration) = 100</a:t>
            </a:r>
            <a:r>
              <a:rPr lang="en-US" b="1" dirty="0" smtClean="0"/>
              <a:t>;</a:t>
            </a:r>
          </a:p>
          <a:p>
            <a:pPr>
              <a:buNone/>
            </a:pPr>
            <a:r>
              <a:rPr lang="en-US" sz="3400" b="1" dirty="0" smtClean="0">
                <a:solidFill>
                  <a:srgbClr val="FF0000"/>
                </a:solidFill>
              </a:rPr>
              <a:t>3. </a:t>
            </a:r>
            <a:r>
              <a:rPr lang="en-US" sz="3400" b="1" dirty="0" err="1" smtClean="0">
                <a:solidFill>
                  <a:srgbClr val="FF0000"/>
                </a:solidFill>
              </a:rPr>
              <a:t>Puteti</a:t>
            </a:r>
            <a:r>
              <a:rPr lang="en-US" sz="3400" b="1" dirty="0" smtClean="0">
                <a:solidFill>
                  <a:srgbClr val="FF0000"/>
                </a:solidFill>
              </a:rPr>
              <a:t> </a:t>
            </a:r>
            <a:r>
              <a:rPr lang="en-US" sz="3400" b="1" dirty="0" err="1" smtClean="0">
                <a:solidFill>
                  <a:srgbClr val="FF0000"/>
                </a:solidFill>
              </a:rPr>
              <a:t>folosi</a:t>
            </a:r>
            <a:r>
              <a:rPr lang="en-US" sz="3400" b="1" dirty="0" smtClean="0">
                <a:solidFill>
                  <a:srgbClr val="FF0000"/>
                </a:solidFill>
              </a:rPr>
              <a:t> </a:t>
            </a:r>
            <a:r>
              <a:rPr lang="en-US" sz="3400" b="1" dirty="0" err="1" smtClean="0">
                <a:solidFill>
                  <a:srgbClr val="FF0000"/>
                </a:solidFill>
              </a:rPr>
              <a:t>mai</a:t>
            </a:r>
            <a:r>
              <a:rPr lang="en-US" sz="3400" b="1" dirty="0" smtClean="0">
                <a:solidFill>
                  <a:srgbClr val="FF0000"/>
                </a:solidFill>
              </a:rPr>
              <a:t> </a:t>
            </a:r>
            <a:r>
              <a:rPr lang="en-US" sz="3400" b="1" dirty="0" err="1" smtClean="0">
                <a:solidFill>
                  <a:srgbClr val="FF0000"/>
                </a:solidFill>
              </a:rPr>
              <a:t>multe</a:t>
            </a:r>
            <a:r>
              <a:rPr lang="en-US" sz="3400" b="1" dirty="0" smtClean="0">
                <a:solidFill>
                  <a:srgbClr val="FF0000"/>
                </a:solidFill>
              </a:rPr>
              <a:t> </a:t>
            </a:r>
            <a:r>
              <a:rPr lang="en-US" sz="3400" b="1" dirty="0" err="1" smtClean="0">
                <a:solidFill>
                  <a:srgbClr val="FF0000"/>
                </a:solidFill>
              </a:rPr>
              <a:t>functii</a:t>
            </a:r>
            <a:r>
              <a:rPr lang="en-US" sz="3400" b="1" dirty="0" smtClean="0">
                <a:solidFill>
                  <a:srgbClr val="FF0000"/>
                </a:solidFill>
              </a:rPr>
              <a:t> de </a:t>
            </a:r>
            <a:r>
              <a:rPr lang="en-US" sz="3400" b="1" dirty="0" err="1" smtClean="0">
                <a:solidFill>
                  <a:srgbClr val="FF0000"/>
                </a:solidFill>
              </a:rPr>
              <a:t>grup</a:t>
            </a:r>
            <a:r>
              <a:rPr lang="en-US" sz="3400" b="1" dirty="0" smtClean="0">
                <a:solidFill>
                  <a:srgbClr val="FF0000"/>
                </a:solidFill>
              </a:rPr>
              <a:t> </a:t>
            </a:r>
            <a:r>
              <a:rPr lang="en-US" sz="3400" b="1" dirty="0" err="1" smtClean="0">
                <a:solidFill>
                  <a:srgbClr val="FF0000"/>
                </a:solidFill>
              </a:rPr>
              <a:t>intr</a:t>
            </a:r>
            <a:r>
              <a:rPr lang="en-US" sz="3400" b="1" dirty="0" smtClean="0">
                <a:solidFill>
                  <a:srgbClr val="FF0000"/>
                </a:solidFill>
              </a:rPr>
              <a:t>-o </a:t>
            </a:r>
            <a:r>
              <a:rPr lang="en-US" sz="3400" b="1" dirty="0" err="1" smtClean="0">
                <a:solidFill>
                  <a:srgbClr val="FF0000"/>
                </a:solidFill>
              </a:rPr>
              <a:t>clauza</a:t>
            </a:r>
            <a:r>
              <a:rPr lang="en-US" sz="3400" b="1" dirty="0" smtClean="0">
                <a:solidFill>
                  <a:srgbClr val="FF0000"/>
                </a:solidFill>
              </a:rPr>
              <a:t> select </a:t>
            </a:r>
            <a:r>
              <a:rPr lang="en-US" sz="3400" b="1" dirty="0" err="1" smtClean="0">
                <a:solidFill>
                  <a:srgbClr val="FF0000"/>
                </a:solidFill>
              </a:rPr>
              <a:t>si</a:t>
            </a:r>
            <a:r>
              <a:rPr lang="en-US" sz="3400" b="1" dirty="0" smtClean="0">
                <a:solidFill>
                  <a:srgbClr val="FF0000"/>
                </a:solidFill>
              </a:rPr>
              <a:t> in WHERE se pot </a:t>
            </a:r>
            <a:r>
              <a:rPr lang="en-US" sz="3400" b="1" dirty="0" err="1" smtClean="0">
                <a:solidFill>
                  <a:srgbClr val="FF0000"/>
                </a:solidFill>
              </a:rPr>
              <a:t>restrictiona</a:t>
            </a:r>
            <a:r>
              <a:rPr lang="en-US" sz="3400" b="1" dirty="0" smtClean="0">
                <a:solidFill>
                  <a:srgbClr val="FF0000"/>
                </a:solidFill>
              </a:rPr>
              <a:t> </a:t>
            </a:r>
            <a:r>
              <a:rPr lang="en-US" sz="3400" b="1" dirty="0" err="1" smtClean="0">
                <a:solidFill>
                  <a:srgbClr val="FF0000"/>
                </a:solidFill>
              </a:rPr>
              <a:t>liniile</a:t>
            </a:r>
            <a:endParaRPr lang="en-US" sz="3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SELECT MAX(salary), MIN(salary), MIN(</a:t>
            </a:r>
            <a:r>
              <a:rPr lang="en-US" dirty="0" err="1"/>
              <a:t>employee_id</a:t>
            </a:r>
            <a:r>
              <a:rPr lang="en-US" dirty="0"/>
              <a:t>)FROM </a:t>
            </a:r>
            <a:r>
              <a:rPr lang="en-US" dirty="0" err="1"/>
              <a:t>employeesWHERE</a:t>
            </a:r>
            <a:r>
              <a:rPr lang="en-US" dirty="0"/>
              <a:t> </a:t>
            </a:r>
            <a:r>
              <a:rPr lang="en-US" dirty="0" err="1"/>
              <a:t>department_id</a:t>
            </a:r>
            <a:r>
              <a:rPr lang="en-US" dirty="0"/>
              <a:t> = 60;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45</TotalTime>
  <Words>372</Words>
  <Application>Microsoft Office PowerPoint</Application>
  <PresentationFormat>Expunere pe ecran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0" baseType="lpstr">
      <vt:lpstr>Civic</vt:lpstr>
      <vt:lpstr>Operatorii UNION, INTERSECT, MINUS </vt:lpstr>
      <vt:lpstr>Sintaxa</vt:lpstr>
      <vt:lpstr>Union vs Union All</vt:lpstr>
      <vt:lpstr>Intersect vs Minus</vt:lpstr>
      <vt:lpstr>exemple</vt:lpstr>
      <vt:lpstr>Funcţii de grup</vt:lpstr>
      <vt:lpstr>Diapozitivul 7</vt:lpstr>
      <vt:lpstr>Diapozitivul 8</vt:lpstr>
      <vt:lpstr>Restrictii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Operatorii UNION, INTERSECT, MINUS </dc:title>
  <dc:creator>User</dc:creator>
  <cp:lastModifiedBy>User</cp:lastModifiedBy>
  <cp:revision>5</cp:revision>
  <dcterms:created xsi:type="dcterms:W3CDTF">2013-03-10T18:08:45Z</dcterms:created>
  <dcterms:modified xsi:type="dcterms:W3CDTF">2013-03-10T18:54:05Z</dcterms:modified>
</cp:coreProperties>
</file>